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270" r:id="rId3"/>
    <p:sldId id="278" r:id="rId4"/>
    <p:sldId id="287" r:id="rId5"/>
    <p:sldId id="288" r:id="rId6"/>
    <p:sldId id="283" r:id="rId7"/>
    <p:sldId id="282" r:id="rId8"/>
    <p:sldId id="285" r:id="rId9"/>
    <p:sldId id="284" r:id="rId10"/>
    <p:sldId id="286" r:id="rId11"/>
    <p:sldId id="26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orient="horz" pos="278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453" userDrawn="1">
          <p15:clr>
            <a:srgbClr val="A4A3A4"/>
          </p15:clr>
        </p15:guide>
        <p15:guide id="5" pos="7408" userDrawn="1">
          <p15:clr>
            <a:srgbClr val="A4A3A4"/>
          </p15:clr>
        </p15:guide>
        <p15:guide id="6" pos="513" userDrawn="1">
          <p15:clr>
            <a:srgbClr val="A4A3A4"/>
          </p15:clr>
        </p15:guide>
        <p15:guide id="7" pos="2752" userDrawn="1">
          <p15:clr>
            <a:srgbClr val="A4A3A4"/>
          </p15:clr>
        </p15:guide>
        <p15:guide id="8" pos="2843" userDrawn="1">
          <p15:clr>
            <a:srgbClr val="A4A3A4"/>
          </p15:clr>
        </p15:guide>
        <p15:guide id="9" pos="5080" userDrawn="1">
          <p15:clr>
            <a:srgbClr val="A4A3A4"/>
          </p15:clr>
        </p15:guide>
        <p15:guide id="10" pos="5171" userDrawn="1">
          <p15:clr>
            <a:srgbClr val="A4A3A4"/>
          </p15:clr>
        </p15:guide>
        <p15:guide id="11" orient="horz" pos="2546" userDrawn="1">
          <p15:clr>
            <a:srgbClr val="A4A3A4"/>
          </p15:clr>
        </p15:guide>
        <p15:guide id="12" orient="horz" pos="3952" userDrawn="1">
          <p15:clr>
            <a:srgbClr val="A4A3A4"/>
          </p15:clr>
        </p15:guide>
        <p15:guide id="13" orient="horz" pos="3770" userDrawn="1">
          <p15:clr>
            <a:srgbClr val="A4A3A4"/>
          </p15:clr>
        </p15:guide>
        <p15:guide id="14" orient="horz" pos="4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C5"/>
    <a:srgbClr val="C20E1A"/>
    <a:srgbClr val="0087CC"/>
    <a:srgbClr val="4172AD"/>
    <a:srgbClr val="CD6209"/>
    <a:srgbClr val="F5770F"/>
    <a:srgbClr val="F68B32"/>
    <a:srgbClr val="709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43" autoAdjust="0"/>
  </p:normalViewPr>
  <p:slideViewPr>
    <p:cSldViewPr snapToObjects="1" showGuides="1">
      <p:cViewPr varScale="1">
        <p:scale>
          <a:sx n="110" d="100"/>
          <a:sy n="110" d="100"/>
        </p:scale>
        <p:origin x="594" y="96"/>
      </p:cViewPr>
      <p:guideLst>
        <p:guide orient="horz" pos="981"/>
        <p:guide orient="horz" pos="278"/>
        <p:guide pos="3840"/>
        <p:guide pos="453"/>
        <p:guide pos="7408"/>
        <p:guide pos="513"/>
        <p:guide pos="2752"/>
        <p:guide pos="2843"/>
        <p:guide pos="5080"/>
        <p:guide pos="5171"/>
        <p:guide orient="horz" pos="2546"/>
        <p:guide orient="horz" pos="3952"/>
        <p:guide orient="horz" pos="3770"/>
        <p:guide orient="horz" pos="41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93BA1-E74F-4166-B84A-2306D20973BC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6ED92-20AF-4C8D-A1F4-C7BE17A5143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0218-60D8-4C02-9A30-55662E375C3C}" type="datetimeFigureOut">
              <a:rPr lang="cs-CZ" smtClean="0"/>
              <a:pPr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ctrTitle"/>
          </p:nvPr>
        </p:nvSpPr>
        <p:spPr>
          <a:xfrm>
            <a:off x="2209800" y="2960948"/>
            <a:ext cx="7772400" cy="1872208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FC5"/>
                </a:solidFill>
              </a:rPr>
              <a:t>Fakultní nemocnice </a:t>
            </a:r>
            <a:br>
              <a:rPr lang="cs-CZ" sz="4800" b="1" dirty="0">
                <a:solidFill>
                  <a:srgbClr val="007FC5"/>
                </a:solidFill>
              </a:rPr>
            </a:br>
            <a:r>
              <a:rPr lang="cs-CZ" sz="4800" b="1" dirty="0">
                <a:solidFill>
                  <a:srgbClr val="007FC5"/>
                </a:solidFill>
              </a:rPr>
              <a:t>Hradec Králové</a:t>
            </a:r>
          </a:p>
        </p:txBody>
      </p:sp>
      <p:pic>
        <p:nvPicPr>
          <p:cNvPr id="7" name="Picture 2" descr="G:\!!Prace\Loga\_logo FN H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653" y="988832"/>
            <a:ext cx="1584694" cy="1609108"/>
          </a:xfrm>
          <a:prstGeom prst="rect">
            <a:avLst/>
          </a:prstGeom>
          <a:noFill/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C566EFFD-67FA-4D9C-ACF8-DEBF5A17A694}"/>
              </a:ext>
            </a:extLst>
          </p:cNvPr>
          <p:cNvSpPr txBox="1">
            <a:spLocks/>
          </p:cNvSpPr>
          <p:nvPr/>
        </p:nvSpPr>
        <p:spPr>
          <a:xfrm>
            <a:off x="2895600" y="5625244"/>
            <a:ext cx="6400800" cy="62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www.fnhk.cz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1" name="Přímá spojovací čára 9">
            <a:extLst>
              <a:ext uri="{FF2B5EF4-FFF2-40B4-BE49-F238E27FC236}">
                <a16:creationId xmlns:a16="http://schemas.microsoft.com/office/drawing/2014/main" id="{5E4EB291-88C1-4146-905F-AC1A40DA7DA1}"/>
              </a:ext>
            </a:extLst>
          </p:cNvPr>
          <p:cNvCxnSpPr>
            <a:cxnSpLocks/>
          </p:cNvCxnSpPr>
          <p:nvPr/>
        </p:nvCxnSpPr>
        <p:spPr>
          <a:xfrm>
            <a:off x="7680176" y="5960132"/>
            <a:ext cx="3744416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6">
            <a:extLst>
              <a:ext uri="{FF2B5EF4-FFF2-40B4-BE49-F238E27FC236}">
                <a16:creationId xmlns:a16="http://schemas.microsoft.com/office/drawing/2014/main" id="{77EEDD7C-1918-48D1-A890-C291F66A044D}"/>
              </a:ext>
            </a:extLst>
          </p:cNvPr>
          <p:cNvCxnSpPr>
            <a:cxnSpLocks/>
          </p:cNvCxnSpPr>
          <p:nvPr/>
        </p:nvCxnSpPr>
        <p:spPr>
          <a:xfrm flipV="1">
            <a:off x="814388" y="5960132"/>
            <a:ext cx="3807172" cy="24743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750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obsah 6"/>
          <p:cNvSpPr txBox="1">
            <a:spLocks/>
          </p:cNvSpPr>
          <p:nvPr/>
        </p:nvSpPr>
        <p:spPr>
          <a:xfrm>
            <a:off x="623392" y="1556792"/>
            <a:ext cx="10925642" cy="46198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>
                <a:solidFill>
                  <a:srgbClr val="007FC5"/>
                </a:solidFill>
                <a:cs typeface="Arial" pitchFamily="34" charset="0"/>
              </a:rPr>
              <a:t>3) Závěr k testování předložených vzorků z pohledu zákona o zadávání veřejných zakázek:</a:t>
            </a:r>
            <a:endParaRPr lang="cs-CZ" sz="2800" baseline="30000" dirty="0"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I přes odborné vyjádření kliniky s odkazem na odbornou literaturu, </a:t>
            </a:r>
            <a:r>
              <a:rPr lang="cs-CZ" b="1" dirty="0"/>
              <a:t>neexistuje</a:t>
            </a:r>
            <a:r>
              <a:rPr lang="cs-CZ" dirty="0"/>
              <a:t> žádná přímá souvislost mezi použitým nástrojem a komplikacemi, které se u pacientky následně po propuštění vyskytly (zúžení </a:t>
            </a:r>
            <a:r>
              <a:rPr lang="cs-CZ" dirty="0" err="1"/>
              <a:t>stenosy</a:t>
            </a:r>
            <a:r>
              <a:rPr lang="cs-CZ" dirty="0"/>
              <a:t> konečníku při operaci hemoroidů je vzácnou komplikací a může k ní dojít při rozsáhlém nálezu uzlů, při vystupňování jizevnaté formy hojení ran atd.) a </a:t>
            </a:r>
            <a:r>
              <a:rPr lang="cs-CZ" b="1" dirty="0"/>
              <a:t>nelze prokázat</a:t>
            </a:r>
            <a:r>
              <a:rPr lang="cs-CZ" dirty="0"/>
              <a:t>, že testovaný </a:t>
            </a:r>
            <a:r>
              <a:rPr lang="cs-CZ" dirty="0" err="1"/>
              <a:t>stapler</a:t>
            </a:r>
            <a:r>
              <a:rPr lang="cs-CZ" dirty="0"/>
              <a:t> nesplňuje stanovené požadavky zadavatele na kvalitu a bezpečnost.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V případě podezření, že pooperační komplikace byly skutečně způsobeny testovaným zdravotnickým prostředkem postupuje zadavatel v souladu s platnými předpisy a oznámí SÚKL možnou nežádoucí příhodu a vyčká na jeho stanovisko.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Zadavatel pak při posuzování kvality nabízeného zdravotnického prostředku postupuje na základě vyjádření SÚKL a v případě, že zdravotnický produkt nebude shledán bezpečným, zadavatel účastníka zadávacího řízení vyloučí.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BDBAC45-55F8-44B8-AE15-B67B9BB9E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8" y="188640"/>
            <a:ext cx="9117012" cy="720080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</a:rPr>
              <a:t>Problematika testování invazivních zdravotnických prostředků z pohledu zákona o zadávání veřejných zakázek</a:t>
            </a:r>
            <a:endParaRPr lang="cs-CZ" sz="2800" b="1" dirty="0">
              <a:solidFill>
                <a:srgbClr val="007FC5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3" name="Picture 2" descr="G:\!!Prace\Loga\_logo FN HK.png">
            <a:extLst>
              <a:ext uri="{FF2B5EF4-FFF2-40B4-BE49-F238E27FC236}">
                <a16:creationId xmlns:a16="http://schemas.microsoft.com/office/drawing/2014/main" id="{EAEF459A-6F0D-4BF0-9109-64017B8D5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E1B4EA99-6CA7-4767-97C0-05005EA714E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16D7F7A6-349C-45FC-B509-45D2BD645EE1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2C7DFA3-ED2E-4D42-9A07-BF1BF8D3F4EB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3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ctrTitle"/>
          </p:nvPr>
        </p:nvSpPr>
        <p:spPr>
          <a:xfrm>
            <a:off x="2207568" y="3465004"/>
            <a:ext cx="7772400" cy="792088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FC5"/>
                </a:solidFill>
              </a:rPr>
              <a:t>Děkuji za pozornost</a:t>
            </a:r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5768" y="1372634"/>
            <a:ext cx="1476001" cy="1498740"/>
          </a:xfrm>
          <a:prstGeom prst="rect">
            <a:avLst/>
          </a:prstGeom>
          <a:noFill/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810CD862-EF07-4483-B75E-218FF30E9A92}"/>
              </a:ext>
            </a:extLst>
          </p:cNvPr>
          <p:cNvSpPr txBox="1">
            <a:spLocks/>
          </p:cNvSpPr>
          <p:nvPr/>
        </p:nvSpPr>
        <p:spPr>
          <a:xfrm>
            <a:off x="2895600" y="5625244"/>
            <a:ext cx="6400800" cy="62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www.fnhk.cz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Přímá spojovací čára 9">
            <a:extLst>
              <a:ext uri="{FF2B5EF4-FFF2-40B4-BE49-F238E27FC236}">
                <a16:creationId xmlns:a16="http://schemas.microsoft.com/office/drawing/2014/main" id="{E412E749-011C-4252-879A-F38658039553}"/>
              </a:ext>
            </a:extLst>
          </p:cNvPr>
          <p:cNvCxnSpPr>
            <a:cxnSpLocks/>
          </p:cNvCxnSpPr>
          <p:nvPr/>
        </p:nvCxnSpPr>
        <p:spPr>
          <a:xfrm>
            <a:off x="7680176" y="5960132"/>
            <a:ext cx="3744416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6">
            <a:extLst>
              <a:ext uri="{FF2B5EF4-FFF2-40B4-BE49-F238E27FC236}">
                <a16:creationId xmlns:a16="http://schemas.microsoft.com/office/drawing/2014/main" id="{0D2BDDEF-2A19-442E-B97A-0D4C7DDD8135}"/>
              </a:ext>
            </a:extLst>
          </p:cNvPr>
          <p:cNvCxnSpPr>
            <a:cxnSpLocks/>
          </p:cNvCxnSpPr>
          <p:nvPr/>
        </p:nvCxnSpPr>
        <p:spPr>
          <a:xfrm flipV="1">
            <a:off x="814388" y="5960132"/>
            <a:ext cx="3807172" cy="24743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8" y="728720"/>
            <a:ext cx="9117012" cy="180000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Problematika testování invazivních zdravotnických prostředků z pohledu zákona o zadávání veřejných zakázek</a:t>
            </a:r>
            <a:br>
              <a:rPr lang="cs-CZ" altLang="cs-CZ" sz="3200" dirty="0"/>
            </a:b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sp>
        <p:nvSpPr>
          <p:cNvPr id="11" name="Zástupný symbol pro obsah 6">
            <a:extLst>
              <a:ext uri="{FF2B5EF4-FFF2-40B4-BE49-F238E27FC236}">
                <a16:creationId xmlns:a16="http://schemas.microsoft.com/office/drawing/2014/main" id="{1EEEF0B3-4B0C-4A74-B46C-D5C362286FDD}"/>
              </a:ext>
            </a:extLst>
          </p:cNvPr>
          <p:cNvSpPr txBox="1">
            <a:spLocks/>
          </p:cNvSpPr>
          <p:nvPr/>
        </p:nvSpPr>
        <p:spPr>
          <a:xfrm>
            <a:off x="617761" y="1556792"/>
            <a:ext cx="10696312" cy="157286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/>
            <a:r>
              <a:rPr lang="cs-CZ" b="1" dirty="0">
                <a:solidFill>
                  <a:srgbClr val="007FC5"/>
                </a:solidFill>
                <a:cs typeface="Arial" pitchFamily="34" charset="0"/>
              </a:rPr>
              <a:t>Modelový příklad (FNHK – Testování hemoroidálního </a:t>
            </a:r>
            <a:r>
              <a:rPr lang="cs-CZ" b="1" dirty="0" err="1">
                <a:solidFill>
                  <a:srgbClr val="007FC5"/>
                </a:solidFill>
                <a:cs typeface="Arial" pitchFamily="34" charset="0"/>
              </a:rPr>
              <a:t>stapleru</a:t>
            </a:r>
            <a:r>
              <a:rPr lang="cs-CZ" b="1" dirty="0">
                <a:solidFill>
                  <a:srgbClr val="007FC5"/>
                </a:solidFill>
                <a:cs typeface="Arial" pitchFamily="34" charset="0"/>
              </a:rPr>
              <a:t> dle Longa):</a:t>
            </a:r>
            <a:endParaRPr lang="cs-CZ" b="1" baseline="30000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altLang="cs-CZ" dirty="0"/>
              <a:t>Testování chirurgických invazivních prostředků – </a:t>
            </a:r>
            <a:r>
              <a:rPr lang="cs-CZ" altLang="cs-CZ" dirty="0" err="1"/>
              <a:t>Staplery</a:t>
            </a:r>
            <a:r>
              <a:rPr lang="cs-CZ" altLang="cs-CZ" dirty="0"/>
              <a:t> (Kožní </a:t>
            </a:r>
            <a:r>
              <a:rPr lang="cs-CZ" altLang="cs-CZ" dirty="0" err="1"/>
              <a:t>staplery</a:t>
            </a:r>
            <a:r>
              <a:rPr lang="cs-CZ" altLang="cs-CZ" dirty="0"/>
              <a:t>, </a:t>
            </a:r>
            <a:r>
              <a:rPr lang="cs-CZ" dirty="0"/>
              <a:t>Cirkulární </a:t>
            </a:r>
            <a:r>
              <a:rPr lang="cs-CZ" dirty="0" err="1"/>
              <a:t>staplery</a:t>
            </a:r>
            <a:r>
              <a:rPr lang="cs-CZ" dirty="0"/>
              <a:t> pro anastomózy na jícnu a žaludku, na rektu, Lineární katry pro otevřené operace břicha a hrudníku, Cirkulární </a:t>
            </a:r>
            <a:r>
              <a:rPr lang="cs-CZ" dirty="0" err="1"/>
              <a:t>staplery</a:t>
            </a:r>
            <a:r>
              <a:rPr lang="cs-CZ" dirty="0"/>
              <a:t> na operaci hemoroidů metodou dle Longa, </a:t>
            </a:r>
            <a:r>
              <a:rPr lang="cs-CZ" dirty="0" err="1"/>
              <a:t>Endostaplery</a:t>
            </a:r>
            <a:r>
              <a:rPr lang="cs-CZ" dirty="0"/>
              <a:t>, Lineární </a:t>
            </a:r>
            <a:r>
              <a:rPr lang="cs-CZ" dirty="0" err="1"/>
              <a:t>staplery</a:t>
            </a:r>
            <a:r>
              <a:rPr lang="cs-CZ" dirty="0"/>
              <a:t> s nožem).</a:t>
            </a:r>
            <a:endParaRPr lang="cs-CZ" altLang="cs-CZ" dirty="0"/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pic>
        <p:nvPicPr>
          <p:cNvPr id="1026" name="Picture 2" descr="MIRUS Hemorrhoids Stapler Mechancial Staplers for MIPH | Meril Life">
            <a:extLst>
              <a:ext uri="{FF2B5EF4-FFF2-40B4-BE49-F238E27FC236}">
                <a16:creationId xmlns:a16="http://schemas.microsoft.com/office/drawing/2014/main" id="{EB077CF8-B08C-4241-83E7-A0986CB49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2" y="1988840"/>
            <a:ext cx="11906250" cy="507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obsah 6"/>
          <p:cNvSpPr txBox="1">
            <a:spLocks/>
          </p:cNvSpPr>
          <p:nvPr/>
        </p:nvSpPr>
        <p:spPr>
          <a:xfrm>
            <a:off x="623392" y="1550583"/>
            <a:ext cx="10690681" cy="286232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>
                <a:solidFill>
                  <a:srgbClr val="007FC5"/>
                </a:solidFill>
                <a:cs typeface="Arial" pitchFamily="34" charset="0"/>
              </a:rPr>
              <a:t>Obsah: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cs-CZ" b="1" dirty="0">
                <a:solidFill>
                  <a:srgbClr val="007FC5"/>
                </a:solidFill>
                <a:cs typeface="Arial" pitchFamily="34" charset="0"/>
              </a:rPr>
              <a:t>Nastavení parametrů pro testování předložených vzorků v zadávací dokumentaci.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cs-CZ" b="1" dirty="0">
                <a:solidFill>
                  <a:srgbClr val="007FC5"/>
                </a:solidFill>
                <a:cs typeface="Arial" pitchFamily="34" charset="0"/>
              </a:rPr>
              <a:t>Testování předložených vzorků.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arenR"/>
            </a:pPr>
            <a:r>
              <a:rPr lang="cs-CZ" b="1" dirty="0">
                <a:solidFill>
                  <a:srgbClr val="007FC5"/>
                </a:solidFill>
                <a:cs typeface="Arial" pitchFamily="34" charset="0"/>
              </a:rPr>
              <a:t>Závěr k testování předložených vzorků z pohledu zákona o zadávání veřejných zakázek.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endParaRPr lang="cs-CZ" b="1" dirty="0">
              <a:solidFill>
                <a:srgbClr val="007FC5"/>
              </a:solidFill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AutoNum type="arabicParenR"/>
            </a:pPr>
            <a:endParaRPr lang="cs-CZ" b="1" dirty="0"/>
          </a:p>
          <a:p>
            <a:pPr algn="just"/>
            <a:endParaRPr lang="cs-CZ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BDBAC45-55F8-44B8-AE15-B67B9BB9E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8" y="476672"/>
            <a:ext cx="9117012" cy="432047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</a:rPr>
              <a:t>Problematika testování invazivních zdravotnických prostředků z pohledu zákona o zadávání veřejných zakázek</a:t>
            </a:r>
            <a:br>
              <a:rPr lang="cs-CZ" sz="3200" b="1" dirty="0">
                <a:solidFill>
                  <a:srgbClr val="007FC5"/>
                </a:solidFill>
                <a:cs typeface="Arial" pitchFamily="34" charset="0"/>
              </a:rPr>
            </a:b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3" name="Picture 2" descr="G:\!!Prace\Loga\_logo FN HK.png">
            <a:extLst>
              <a:ext uri="{FF2B5EF4-FFF2-40B4-BE49-F238E27FC236}">
                <a16:creationId xmlns:a16="http://schemas.microsoft.com/office/drawing/2014/main" id="{EAEF459A-6F0D-4BF0-9109-64017B8D5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E1B4EA99-6CA7-4767-97C0-05005EA714E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16D7F7A6-349C-45FC-B509-45D2BD645EE1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2C7DFA3-ED2E-4D42-9A07-BF1BF8D3F4EB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5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obsah 6"/>
          <p:cNvSpPr txBox="1">
            <a:spLocks/>
          </p:cNvSpPr>
          <p:nvPr/>
        </p:nvSpPr>
        <p:spPr>
          <a:xfrm>
            <a:off x="623392" y="1550583"/>
            <a:ext cx="10690681" cy="452431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Nastavení požadavků na technické parametry poptávaného předmětu plnění a tedy i na vzorky musí být v souladu se ZZVZ</a:t>
            </a:r>
            <a:endParaRPr lang="cs-CZ" b="1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Základní zásady - § 6 ZZVZ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Přiměřenost (ve vztahu k zajištění potřeb zadavatele)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Zákaz diskriminace (vyloučení určitého technického řešení prokazatelně určeného pro daný typ výkonu – je např. používáno v rámci jiných ZZ pro </a:t>
            </a:r>
            <a:r>
              <a:rPr lang="cs-CZ"/>
              <a:t>stejné zákroky)</a:t>
            </a:r>
            <a:endParaRPr lang="cs-CZ" dirty="0"/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Rovné zacházení (především pro oblast testování vzorků)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Technické podmínky - § 89 odst. 5 ZZVZ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Zákaz zvýhodnit nebo znevýhodnit určité dodavatele nebo výrobky prostřednictvím technických podmínek/odkazem na výrobek/výrobce/patent/ochrannou známku (není-li to odůvodněno)</a:t>
            </a:r>
          </a:p>
          <a:p>
            <a:pPr algn="just"/>
            <a:endParaRPr lang="cs-CZ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BDBAC45-55F8-44B8-AE15-B67B9BB9E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8" y="476672"/>
            <a:ext cx="9117012" cy="432047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</a:rPr>
              <a:t>Problematika testování invazivních zdravotnických prostředků z pohledu zákona o zadávání veřejných zakázek</a:t>
            </a:r>
            <a:br>
              <a:rPr lang="cs-CZ" sz="3200" b="1" dirty="0">
                <a:solidFill>
                  <a:srgbClr val="007FC5"/>
                </a:solidFill>
                <a:cs typeface="Arial" pitchFamily="34" charset="0"/>
              </a:rPr>
            </a:b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3" name="Picture 2" descr="G:\!!Prace\Loga\_logo FN HK.png">
            <a:extLst>
              <a:ext uri="{FF2B5EF4-FFF2-40B4-BE49-F238E27FC236}">
                <a16:creationId xmlns:a16="http://schemas.microsoft.com/office/drawing/2014/main" id="{EAEF459A-6F0D-4BF0-9109-64017B8D5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E1B4EA99-6CA7-4767-97C0-05005EA714E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16D7F7A6-349C-45FC-B509-45D2BD645EE1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2C7DFA3-ED2E-4D42-9A07-BF1BF8D3F4EB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3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obsah 6"/>
          <p:cNvSpPr txBox="1">
            <a:spLocks/>
          </p:cNvSpPr>
          <p:nvPr/>
        </p:nvSpPr>
        <p:spPr>
          <a:xfrm>
            <a:off x="623392" y="1550583"/>
            <a:ext cx="10690681" cy="452431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>
                <a:solidFill>
                  <a:srgbClr val="007FC5"/>
                </a:solidFill>
                <a:cs typeface="Arial" pitchFamily="34" charset="0"/>
              </a:rPr>
              <a:t>1) Nastavení parametrů pro testování předložených vzorků v zadávací dokumentaci:</a:t>
            </a:r>
            <a:endParaRPr lang="cs-CZ" b="1" dirty="0"/>
          </a:p>
          <a:p>
            <a:pPr algn="just">
              <a:lnSpc>
                <a:spcPct val="150000"/>
              </a:lnSpc>
            </a:pPr>
            <a:r>
              <a:rPr lang="cs-CZ" b="1" dirty="0"/>
              <a:t>Nastavení parametrů pro testování vzorků, na kterých zadavatel ověřuje, zda předložené vzorky splňují požadavky uvedené v zadávací dokumentaci (nastavení objektivních ne subjektivních parametrů). Např.:</a:t>
            </a:r>
            <a:endParaRPr lang="cs-CZ" b="1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kontrola možnosti aplikace svorek v různých úhlech,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ověření možnosti kontroly správného přiložení </a:t>
            </a:r>
            <a:r>
              <a:rPr lang="cs-CZ" dirty="0" err="1"/>
              <a:t>stapleru</a:t>
            </a:r>
            <a:r>
              <a:rPr lang="cs-CZ" dirty="0"/>
              <a:t> k okrajům rány a adaptace okrajů rány,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ověření, zda nástroj umožňuje kontrolovat kompresi tkáně s indikátorem (ověření možnosti kontroly komprese tkáně v hlavici a kontrola, zda mají zároveň mechanismus, který zabraňuje použití nástroje při nesprávné kompresi),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ověření automatické kontroly pozice a přítomnosti svorek,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kontrola pohyblivé mezery mezi hlavicí a samotným nástrojem,</a:t>
            </a:r>
          </a:p>
          <a:p>
            <a:pPr algn="just"/>
            <a:endParaRPr lang="cs-CZ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BDBAC45-55F8-44B8-AE15-B67B9BB9E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8" y="476672"/>
            <a:ext cx="9117012" cy="432047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</a:rPr>
              <a:t>Problematika testování invazivních zdravotnických prostředků z pohledu zákona o zadávání veřejných zakázek</a:t>
            </a:r>
            <a:br>
              <a:rPr lang="cs-CZ" sz="3200" b="1" dirty="0">
                <a:solidFill>
                  <a:srgbClr val="007FC5"/>
                </a:solidFill>
                <a:cs typeface="Arial" pitchFamily="34" charset="0"/>
              </a:rPr>
            </a:b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3" name="Picture 2" descr="G:\!!Prace\Loga\_logo FN HK.png">
            <a:extLst>
              <a:ext uri="{FF2B5EF4-FFF2-40B4-BE49-F238E27FC236}">
                <a16:creationId xmlns:a16="http://schemas.microsoft.com/office/drawing/2014/main" id="{EAEF459A-6F0D-4BF0-9109-64017B8D5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E1B4EA99-6CA7-4767-97C0-05005EA714E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16D7F7A6-349C-45FC-B509-45D2BD645EE1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2C7DFA3-ED2E-4D42-9A07-BF1BF8D3F4EB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69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obsah 6"/>
          <p:cNvSpPr txBox="1">
            <a:spLocks/>
          </p:cNvSpPr>
          <p:nvPr/>
        </p:nvSpPr>
        <p:spPr>
          <a:xfrm>
            <a:off x="623392" y="1556792"/>
            <a:ext cx="10189132" cy="281936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/>
            <a:endParaRPr lang="cs-CZ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kontrola, zda s tkání v nástroji lze manipulovat (operatér může urovnat tkáň v nástroji před konečným dovřením čelisti a odpalem),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kontrola, zda mechanismus nástroje zabraňuje vytlačení tkáně z čelisti,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kontrola, zda nástroj nelze otevřít, pokud není nůž stažen do výchozí pozice, tzn. dovnitř nástroje,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kontrola, zda nástroj zajišťuje spolehlivou, bezpečnou suturu a řez tkáně, a to i po opakovaném nabití a odpalu apod.</a:t>
            </a:r>
            <a:r>
              <a:rPr lang="cs-CZ" b="1" baseline="30000" dirty="0"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BDBAC45-55F8-44B8-AE15-B67B9BB9E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8" y="476672"/>
            <a:ext cx="9117012" cy="432047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</a:rPr>
              <a:t>Problematika testování invazivních zdravotnických prostředků z pohledu zákona o zadávání veřejných zakázek</a:t>
            </a:r>
            <a:br>
              <a:rPr lang="cs-CZ" sz="3200" b="1" dirty="0">
                <a:solidFill>
                  <a:srgbClr val="007FC5"/>
                </a:solidFill>
                <a:cs typeface="Arial" pitchFamily="34" charset="0"/>
              </a:rPr>
            </a:b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3" name="Picture 2" descr="G:\!!Prace\Loga\_logo FN HK.png">
            <a:extLst>
              <a:ext uri="{FF2B5EF4-FFF2-40B4-BE49-F238E27FC236}">
                <a16:creationId xmlns:a16="http://schemas.microsoft.com/office/drawing/2014/main" id="{EAEF459A-6F0D-4BF0-9109-64017B8D5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E1B4EA99-6CA7-4767-97C0-05005EA714E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95412" y="6330904"/>
            <a:ext cx="11484000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16D7F7A6-349C-45FC-B509-45D2BD645EE1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2C7DFA3-ED2E-4D42-9A07-BF1BF8D3F4EB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88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obsah 6"/>
          <p:cNvSpPr txBox="1">
            <a:spLocks/>
          </p:cNvSpPr>
          <p:nvPr/>
        </p:nvSpPr>
        <p:spPr>
          <a:xfrm>
            <a:off x="623392" y="1556792"/>
            <a:ext cx="10690681" cy="452944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>
                <a:solidFill>
                  <a:srgbClr val="007FC5"/>
                </a:solidFill>
                <a:cs typeface="Arial" pitchFamily="34" charset="0"/>
              </a:rPr>
              <a:t>2) Testování předložených vzorků</a:t>
            </a:r>
          </a:p>
          <a:p>
            <a:pPr algn="just">
              <a:lnSpc>
                <a:spcPct val="150000"/>
              </a:lnSpc>
            </a:pPr>
            <a:endParaRPr lang="cs-CZ" sz="2800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800" baseline="30000" dirty="0">
                <a:cs typeface="Times New Roman" panose="02020603050405020304" pitchFamily="18" charset="0"/>
              </a:rPr>
              <a:t>Testování předcházela nedůvěra zdravotnického personálu ke vzorkům nového dodavatele, neznámého produktu, a to z důvodu možného nebezpečí souvisejícího s použitím nového zdravotnického prostředku, obava z funkčního selhání při zákroku na pacientovi, a to i přesto, že nabízený zdravotnický prostředek je ve shodě se zákonnými požadavky, posouzení shody bylo provedeno notifikovanou osobou a zdravotnický prostředek je označen značkou CE a je z hlediska zákona vhodný pro zamýšlené použití.</a:t>
            </a:r>
          </a:p>
          <a:p>
            <a:pPr algn="just"/>
            <a:endParaRPr lang="cs-CZ" sz="2800" baseline="30000" dirty="0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cs-CZ" sz="2800" baseline="30000" dirty="0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cs-CZ" sz="2800" baseline="30000" dirty="0"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cs-CZ" sz="2800" baseline="30000" dirty="0">
              <a:cs typeface="Times New Roman" panose="02020603050405020304" pitchFamily="18" charset="0"/>
            </a:endParaRPr>
          </a:p>
          <a:p>
            <a:pPr algn="just"/>
            <a:endParaRPr lang="cs-CZ" sz="2800" baseline="30000" dirty="0">
              <a:cs typeface="Times New Roman" panose="02020603050405020304" pitchFamily="18" charset="0"/>
            </a:endParaRP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BDBAC45-55F8-44B8-AE15-B67B9BB9E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8" y="188640"/>
            <a:ext cx="9117012" cy="720080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</a:rPr>
              <a:t>Problematika testování invazivních zdravotnických prostředků z pohledu zákona o zadávání veřejných zakázek</a:t>
            </a:r>
            <a:endParaRPr lang="cs-CZ" sz="28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3" name="Picture 2" descr="G:\!!Prace\Loga\_logo FN HK.png">
            <a:extLst>
              <a:ext uri="{FF2B5EF4-FFF2-40B4-BE49-F238E27FC236}">
                <a16:creationId xmlns:a16="http://schemas.microsoft.com/office/drawing/2014/main" id="{EAEF459A-6F0D-4BF0-9109-64017B8D5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E1B4EA99-6CA7-4767-97C0-05005EA714E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16D7F7A6-349C-45FC-B509-45D2BD645EE1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2C7DFA3-ED2E-4D42-9A07-BF1BF8D3F4EB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59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obsah 6"/>
          <p:cNvSpPr txBox="1">
            <a:spLocks/>
          </p:cNvSpPr>
          <p:nvPr/>
        </p:nvSpPr>
        <p:spPr>
          <a:xfrm>
            <a:off x="623392" y="1556792"/>
            <a:ext cx="8362951" cy="12413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/>
            <a:endParaRPr lang="cs-CZ" sz="2800" baseline="30000" dirty="0">
              <a:cs typeface="Times New Roman" panose="02020603050405020304" pitchFamily="18" charset="0"/>
            </a:endParaRPr>
          </a:p>
          <a:p>
            <a:pPr algn="just"/>
            <a:endParaRPr lang="cs-CZ" sz="2800" baseline="30000" dirty="0">
              <a:cs typeface="Times New Roman" panose="02020603050405020304" pitchFamily="18" charset="0"/>
            </a:endParaRPr>
          </a:p>
          <a:p>
            <a:pPr algn="just"/>
            <a:endParaRPr lang="cs-CZ" sz="2800" baseline="30000" dirty="0">
              <a:cs typeface="Times New Roman" panose="02020603050405020304" pitchFamily="18" charset="0"/>
            </a:endParaRPr>
          </a:p>
          <a:p>
            <a:pPr algn="just"/>
            <a:endParaRPr lang="cs-CZ" sz="2800" baseline="30000" dirty="0">
              <a:cs typeface="Times New Roman" panose="02020603050405020304" pitchFamily="18" charset="0"/>
            </a:endParaRP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BDBAC45-55F8-44B8-AE15-B67B9BB9E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8" y="188640"/>
            <a:ext cx="9117012" cy="720080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</a:rPr>
              <a:t>Problematika testování invazivních zdravotnických prostředků z pohledu zákona o zadávání veřejných zakázek</a:t>
            </a:r>
            <a:endParaRPr lang="cs-CZ" sz="2800" b="1" dirty="0">
              <a:solidFill>
                <a:srgbClr val="007FC5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3" name="Picture 2" descr="G:\!!Prace\Loga\_logo FN HK.png">
            <a:extLst>
              <a:ext uri="{FF2B5EF4-FFF2-40B4-BE49-F238E27FC236}">
                <a16:creationId xmlns:a16="http://schemas.microsoft.com/office/drawing/2014/main" id="{EAEF459A-6F0D-4BF0-9109-64017B8D5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E1B4EA99-6CA7-4767-97C0-05005EA714E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16D7F7A6-349C-45FC-B509-45D2BD645EE1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2C7DFA3-ED2E-4D42-9A07-BF1BF8D3F4EB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AB682A1-D938-4DBE-B118-30630830BE2B}"/>
              </a:ext>
            </a:extLst>
          </p:cNvPr>
          <p:cNvSpPr/>
          <p:nvPr/>
        </p:nvSpPr>
        <p:spPr>
          <a:xfrm>
            <a:off x="719138" y="1664804"/>
            <a:ext cx="10093386" cy="420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Vyjádření kliniky k testovaným vzorkům: </a:t>
            </a:r>
            <a:r>
              <a:rPr lang="cs-CZ" dirty="0" err="1"/>
              <a:t>Stapler</a:t>
            </a:r>
            <a:r>
              <a:rPr lang="cs-CZ" dirty="0"/>
              <a:t> byl použit pro operaci </a:t>
            </a:r>
            <a:r>
              <a:rPr lang="cs-CZ" dirty="0" err="1"/>
              <a:t>hemorhoidů</a:t>
            </a:r>
            <a:r>
              <a:rPr lang="cs-CZ" dirty="0"/>
              <a:t> III. stupně. Operaci prováděl plně erudovaný chirurg s bohatými zkušenostmi s operační technikou dle Longa. Pacientka byla propuštěna 2. pooperační den, následně akutně </a:t>
            </a:r>
            <a:r>
              <a:rPr lang="cs-CZ" dirty="0" err="1"/>
              <a:t>rehospitalizována</a:t>
            </a:r>
            <a:r>
              <a:rPr lang="cs-CZ" dirty="0"/>
              <a:t> 7. pooperační den pro výrazné bolesti a obtížné vyprazdňování. Operační revizí byla zjištěna kompletní dehiscence </a:t>
            </a:r>
            <a:r>
              <a:rPr lang="cs-CZ" dirty="0" err="1"/>
              <a:t>staplerové</a:t>
            </a:r>
            <a:r>
              <a:rPr lang="cs-CZ" dirty="0"/>
              <a:t> linie. Vzhledem k lokalizaci nebylo možné pořídit obrazovou dokumentaci. T.č. byla pacientka již v ambulantní péči. Rozvíjela se stenóza v oblasti </a:t>
            </a:r>
            <a:r>
              <a:rPr lang="cs-CZ" dirty="0" err="1"/>
              <a:t>staplerové</a:t>
            </a:r>
            <a:r>
              <a:rPr lang="cs-CZ" dirty="0"/>
              <a:t> linie. Do budoucna není vyloučena nutnost další operace. Trvalé následky ve smyslu stenózy (zúžení) konečníku event. poruchy kontinence stolice nejsou vyloučené. Jednalo se o pacientku ve věku 50 let s obvyklými komorbiditami (hypertenze, </a:t>
            </a:r>
            <a:r>
              <a:rPr lang="cs-CZ" dirty="0" err="1"/>
              <a:t>asthma</a:t>
            </a:r>
            <a:r>
              <a:rPr lang="cs-CZ" dirty="0"/>
              <a:t> </a:t>
            </a:r>
            <a:r>
              <a:rPr lang="cs-CZ" dirty="0" err="1"/>
              <a:t>bronchiale</a:t>
            </a:r>
            <a:r>
              <a:rPr lang="cs-CZ" dirty="0"/>
              <a:t>, obezita). </a:t>
            </a:r>
          </a:p>
          <a:p>
            <a:pPr algn="just"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034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obsah 6"/>
          <p:cNvSpPr txBox="1">
            <a:spLocks/>
          </p:cNvSpPr>
          <p:nvPr/>
        </p:nvSpPr>
        <p:spPr>
          <a:xfrm>
            <a:off x="623392" y="1556792"/>
            <a:ext cx="10189132" cy="212686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Dle kliniky je v současné době dehiscence </a:t>
            </a:r>
            <a:r>
              <a:rPr lang="cs-CZ" dirty="0" err="1"/>
              <a:t>staplerové</a:t>
            </a:r>
            <a:r>
              <a:rPr lang="cs-CZ" dirty="0"/>
              <a:t> linie velmi vzácná komplikace, s tím , že některé druhy </a:t>
            </a:r>
            <a:r>
              <a:rPr lang="cs-CZ" dirty="0" err="1"/>
              <a:t>staplerů</a:t>
            </a:r>
            <a:r>
              <a:rPr lang="cs-CZ" dirty="0"/>
              <a:t> mohou vést k častějšímu vzniku pooperačních stenóz než jiné druhy </a:t>
            </a:r>
            <a:r>
              <a:rPr lang="cs-CZ" dirty="0" err="1"/>
              <a:t>staplerů</a:t>
            </a:r>
            <a:r>
              <a:rPr lang="cs-CZ" dirty="0"/>
              <a:t> a vzhledem ke komplikacím odmítla v testování vzorků dále pokračovat, a to i s odkazem na odbornou literaturu, srovnávací studie apod.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BDBAC45-55F8-44B8-AE15-B67B9BB9E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8" y="188640"/>
            <a:ext cx="9117012" cy="720080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</a:rPr>
              <a:t>Problematika testování invazivních zdravotnických prostředků z pohledu zákona o zadávání veřejných zakázek</a:t>
            </a:r>
            <a:endParaRPr lang="cs-CZ" sz="28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3" name="Picture 2" descr="G:\!!Prace\Loga\_logo FN HK.png">
            <a:extLst>
              <a:ext uri="{FF2B5EF4-FFF2-40B4-BE49-F238E27FC236}">
                <a16:creationId xmlns:a16="http://schemas.microsoft.com/office/drawing/2014/main" id="{EAEF459A-6F0D-4BF0-9109-64017B8D5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E1B4EA99-6CA7-4767-97C0-05005EA714EA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16D7F7A6-349C-45FC-B509-45D2BD645EE1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2C7DFA3-ED2E-4D42-9A07-BF1BF8D3F4EB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6741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932</Words>
  <Application>Microsoft Office PowerPoint</Application>
  <PresentationFormat>Širokoúhlá obrazovka</PresentationFormat>
  <Paragraphs>53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Motiv sady Office</vt:lpstr>
      <vt:lpstr>Fakultní nemocnice  Hradec Králové</vt:lpstr>
      <vt:lpstr>Problematika testování invazivních zdravotnických prostředků z pohledu zákona o zadávání veřejných zakázek </vt:lpstr>
      <vt:lpstr>Problematika testování invazivních zdravotnických prostředků z pohledu zákona o zadávání veřejných zakázek </vt:lpstr>
      <vt:lpstr>Problematika testování invazivních zdravotnických prostředků z pohledu zákona o zadávání veřejných zakázek </vt:lpstr>
      <vt:lpstr>Problematika testování invazivních zdravotnických prostředků z pohledu zákona o zadávání veřejných zakázek </vt:lpstr>
      <vt:lpstr>Problematika testování invazivních zdravotnických prostředků z pohledu zákona o zadávání veřejných zakázek </vt:lpstr>
      <vt:lpstr>Problematika testování invazivních zdravotnických prostředků z pohledu zákona o zadávání veřejných zakázek</vt:lpstr>
      <vt:lpstr>Problematika testování invazivních zdravotnických prostředků z pohledu zákona o zadávání veřejných zakázek</vt:lpstr>
      <vt:lpstr>Problematika testování invazivních zdravotnických prostředků z pohledu zákona o zadávání veřejných zakázek</vt:lpstr>
      <vt:lpstr>Problematika testování invazivních zdravotnických prostředků z pohledu zákona o zadávání veřejných zakázek</vt:lpstr>
      <vt:lpstr>Děkuji za pozornost</vt:lpstr>
    </vt:vector>
  </TitlesOfParts>
  <Company>FNHK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kopecji1</dc:creator>
  <cp:lastModifiedBy>Filip Michal</cp:lastModifiedBy>
  <cp:revision>252</cp:revision>
  <dcterms:created xsi:type="dcterms:W3CDTF">2017-12-19T08:01:14Z</dcterms:created>
  <dcterms:modified xsi:type="dcterms:W3CDTF">2023-08-28T06:33:49Z</dcterms:modified>
</cp:coreProperties>
</file>